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1"/>
  </p:sldMasterIdLst>
  <p:notesMasterIdLst>
    <p:notesMasterId r:id="rId34"/>
  </p:notesMasterIdLst>
  <p:handoutMasterIdLst>
    <p:handoutMasterId r:id="rId35"/>
  </p:handoutMasterIdLst>
  <p:sldIdLst>
    <p:sldId id="258" r:id="rId2"/>
    <p:sldId id="259" r:id="rId3"/>
    <p:sldId id="29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51" autoAdjust="0"/>
  </p:normalViewPr>
  <p:slideViewPr>
    <p:cSldViewPr snapToGrid="0" snapToObjects="1">
      <p:cViewPr varScale="1">
        <p:scale>
          <a:sx n="108" d="100"/>
          <a:sy n="108" d="100"/>
        </p:scale>
        <p:origin x="108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48" d="100"/>
          <a:sy n="148" d="100"/>
        </p:scale>
        <p:origin x="-298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84A5D-3D81-A74F-A827-B2F09525CBD2}" type="datetimeFigureOut">
              <a:rPr lang="nl-NL" smtClean="0">
                <a:latin typeface="DINPro-Medium"/>
              </a:rPr>
              <a:t>17-7-2017</a:t>
            </a:fld>
            <a:endParaRPr lang="nl-NL" dirty="0">
              <a:latin typeface="DINPro-Medium"/>
            </a:endParaRPr>
          </a:p>
        </p:txBody>
      </p:sp>
    </p:spTree>
    <p:extLst>
      <p:ext uri="{BB962C8B-B14F-4D97-AF65-F5344CB8AC3E}">
        <p14:creationId xmlns:p14="http://schemas.microsoft.com/office/powerpoint/2010/main" val="2341761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DINPro-Medium"/>
              </a:defRPr>
            </a:lvl1pPr>
          </a:lstStyle>
          <a:p>
            <a:fld id="{9BB95B2E-4C8A-734F-B3CD-6F1156636589}" type="datetimeFigureOut">
              <a:rPr lang="nl-NL" smtClean="0"/>
              <a:pPr/>
              <a:t>17-7-2017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0503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DINPro-Medium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DINPro-Medium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DINPro-Medium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DINPro-Medium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DINPro-Medium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2703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ekst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55604" y="339158"/>
            <a:ext cx="6546060" cy="1457652"/>
          </a:xfrm>
        </p:spPr>
        <p:txBody>
          <a:bodyPr>
            <a:normAutofit/>
          </a:bodyPr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Klik om de titel te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555602" y="2049373"/>
            <a:ext cx="7973266" cy="37307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DINPro-Medium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tekst toe te 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38923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volg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2"/>
          <p:cNvSpPr>
            <a:spLocks noGrp="1"/>
          </p:cNvSpPr>
          <p:nvPr>
            <p:ph idx="1"/>
          </p:nvPr>
        </p:nvSpPr>
        <p:spPr>
          <a:xfrm>
            <a:off x="555603" y="2056590"/>
            <a:ext cx="7966049" cy="3737938"/>
          </a:xfrm>
          <a:prstGeom prst="rect">
            <a:avLst/>
          </a:prstGeom>
        </p:spPr>
        <p:txBody>
          <a:bodyPr/>
          <a:lstStyle>
            <a:lvl1pPr>
              <a:defRPr>
                <a:latin typeface="DINPro-Medium"/>
              </a:defRPr>
            </a:lvl1pPr>
            <a:lvl2pPr>
              <a:defRPr>
                <a:latin typeface="DINPro-Medium"/>
              </a:defRPr>
            </a:lvl2pPr>
            <a:lvl3pPr>
              <a:defRPr>
                <a:latin typeface="DINPro-Medium"/>
              </a:defRPr>
            </a:lvl3pPr>
            <a:lvl4pPr>
              <a:defRPr>
                <a:latin typeface="DINPro-Medium"/>
              </a:defRPr>
            </a:lvl4pPr>
            <a:lvl5pPr>
              <a:defRPr>
                <a:latin typeface="DINPro-Medium"/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3" name="Titel 1"/>
          <p:cNvSpPr>
            <a:spLocks noGrp="1"/>
          </p:cNvSpPr>
          <p:nvPr>
            <p:ph type="ctrTitle" hasCustomPrompt="1"/>
          </p:nvPr>
        </p:nvSpPr>
        <p:spPr>
          <a:xfrm>
            <a:off x="555604" y="339158"/>
            <a:ext cx="6546060" cy="1457652"/>
          </a:xfrm>
        </p:spPr>
        <p:txBody>
          <a:bodyPr>
            <a:normAutofit/>
          </a:bodyPr>
          <a:lstStyle>
            <a:lvl1pPr algn="l">
              <a:defRPr sz="4500" baseline="0"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Klik om de titel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90962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960165"/>
            <a:ext cx="7270734" cy="2229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61599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5500" b="0" kern="1200">
          <a:solidFill>
            <a:schemeClr val="tx1"/>
          </a:solidFill>
          <a:latin typeface="DINPro-Medium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nl/url?sa=i&amp;rct=j&amp;q=&amp;esrc=s&amp;source=images&amp;cd=&amp;cad=rja&amp;uact=8&amp;ved=0ahUKEwjrr_rO2-_KAhUxS5oKHfYWD24QjRwIBw&amp;url=http://www.lely.com/nl/farming-tips/klauwaandoeningen&amp;bvm=bv.113943164,d.bGs&amp;psig=AFQjCNHCGs1aFVlGAA83IjhFxfsSi7r04g&amp;ust=145528022844451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://www.google.nl/url?sa=i&amp;rct=j&amp;q=&amp;esrc=s&amp;source=images&amp;cd=&amp;cad=rja&amp;uact=8&amp;ved=&amp;url=http://maken.wikiwijs.nl/bestanden/120241/roodbont%20kvz%20h1%20de%20basis.pdf&amp;psig=AFQjCNH8GE_DwELE2-7SpJaUadrcCooyAg&amp;ust=1455279890593234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nl/url?sa=i&amp;rct=j&amp;q=&amp;esrc=s&amp;source=images&amp;cd=&amp;cad=rja&amp;uact=8&amp;ved=0ahUKEwi2hJXx2-_KAhWsFJoKHULwBHIQjRwIBw&amp;url=http://www.lely.com/fr/conseil-en-elevage/maladie-du-sabot&amp;bvm=bv.113943164,d.bGs&amp;psig=AFQjCNFlAUhklw0HulqncZw5-tJxUXQ9yw&amp;ust=145528033506974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://www.google.nl/url?sa=i&amp;rct=j&amp;q=&amp;esrc=s&amp;source=images&amp;cd=&amp;cad=rja&amp;uact=8&amp;ved=0ahUKEwiYnNGk3O_KAhVDLZoKHcnJBJwQjRwIBw&amp;url=http://www.schippers.nl/thema-s/mortellaro&amp;bvm=bv.113943164,d.bGs&amp;psig=AFQjCNFjPM4RdNaJpmqW5hAJzi2NwQNl2g&amp;ust=1455280432143796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oogle.nl/url?sa=i&amp;rct=j&amp;q=&amp;esrc=s&amp;source=images&amp;cd=&amp;cad=rja&amp;uact=8&amp;ved=0ahUKEwiokPLC3O_KAhXsHpoKHZLUATcQjRwIBw&amp;url=http://www.lely.com/nl/farming-tips/klauwaandoeningen&amp;bvm=bv.113943164,d.bGs&amp;psig=AFQjCNFjPM4RdNaJpmqW5hAJzi2NwQNl2g&amp;ust=145528043214379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hyperlink" Target="http://www.google.nl/url?sa=i&amp;rct=j&amp;q=&amp;esrc=s&amp;source=images&amp;cd=&amp;cad=rja&amp;uact=8&amp;ved=0ahUKEwiVhe_13O_KAhXqB5oKHagZDUcQjRwIBw&amp;url=http://www.previvet.be/overige.asp&amp;bvm=bv.113943164,d.bGs&amp;psig=AFQjCNFjPM4RdNaJpmqW5hAJzi2NwQNl2g&amp;ust=1455280432143796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nl/url?sa=i&amp;rct=j&amp;q=&amp;esrc=s&amp;source=images&amp;cd=&amp;cad=rja&amp;uact=8&amp;ved=0ahUKEwipvJTl2O_KAhUnQpoKHY3LA1AQjRwIBw&amp;url=http://www.previvet.be/overige.asp&amp;psig=AFQjCNFdCbTxIzXxE8RkKHa-hJBvYclBMw&amp;ust=145527941192649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://www.google.nl/url?sa=i&amp;rct=j&amp;q=&amp;esrc=s&amp;source=images&amp;cd=&amp;cad=rja&amp;uact=8&amp;ved=0ahUKEwjKj6qP2e_KAhVKDZoKHf0QCxgQjRwIBw&amp;url=http://www.agraservice-meulenkamp.nl/opencms/diensten/&amp;psig=AFQjCNFdCbTxIzXxE8RkKHa-hJBvYclBMw&amp;ust=145527941192649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        Klauwverzorging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555602" y="1632857"/>
            <a:ext cx="7973266" cy="4147238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4" name="image.jpeg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2707160" y="2453825"/>
            <a:ext cx="4267200" cy="319087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2347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            behandeling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7052" y="2944723"/>
            <a:ext cx="7973266" cy="373072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Hoorn verwijderen, zweer ontlasten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Bij eenvoudige zoolzweer getroffen klauw verlagen (ontlasten)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Eventueel blokje leggen als hoogte verschil gering is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9823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sz="4800" dirty="0" smtClean="0"/>
              <a:t>   Tussenklauw </a:t>
            </a:r>
            <a:r>
              <a:rPr lang="nl-NL" sz="4800" dirty="0"/>
              <a:t>ontsteking</a:t>
            </a:r>
            <a:br>
              <a:rPr lang="nl-NL" sz="4800" dirty="0"/>
            </a:b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Picture 14" descr="http://www.lely.com/uploads/original/Farming_tips/claw%20diseases/Pic_5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5973"/>
            <a:ext cx="4248150" cy="3124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https://encrypted-tbn3.gstatic.com/images?q=tbn:ANd9GcQ4mMX7wfvmax5ViW3fJV9zNoEA_iapqdE87WX3OTwgeL9ooVhZ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984" y="2148898"/>
            <a:ext cx="3076575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74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              Kenmerken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70734" y="2525623"/>
            <a:ext cx="7973266" cy="373072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Acute kreupelheid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Harde, warme </a:t>
            </a:r>
            <a:r>
              <a:rPr lang="nl-NL" dirty="0"/>
              <a:t>rode zwelling in de kootholte net boven de tussenklauw spleet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Koe neemt een pijnlijke houding aan, tilt de poot net boven de grond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4273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    bedrijfsmaatregelen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55602" y="2792323"/>
            <a:ext cx="7973266" cy="373072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Zorg voor een gezonde tussenklauwhuid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Voetbaden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Zorg voor een goede hygiëne in de </a:t>
            </a:r>
            <a:r>
              <a:rPr lang="nl-NL" dirty="0" smtClean="0"/>
              <a:t>stal</a:t>
            </a:r>
            <a:endParaRPr lang="nl-NL" dirty="0"/>
          </a:p>
          <a:p>
            <a:r>
              <a:rPr lang="nl-NL" dirty="0"/>
              <a:t>  </a:t>
            </a:r>
            <a:r>
              <a:rPr lang="nl-NL" dirty="0" smtClean="0"/>
              <a:t>  - </a:t>
            </a:r>
            <a:r>
              <a:rPr lang="nl-NL" dirty="0"/>
              <a:t>Goede ventilatie </a:t>
            </a:r>
          </a:p>
          <a:p>
            <a:r>
              <a:rPr lang="nl-NL" dirty="0"/>
              <a:t>  </a:t>
            </a:r>
            <a:r>
              <a:rPr lang="nl-NL" dirty="0" smtClean="0"/>
              <a:t>  - </a:t>
            </a:r>
            <a:r>
              <a:rPr lang="nl-NL" dirty="0"/>
              <a:t>schone roosters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9238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           </a:t>
            </a:r>
            <a:r>
              <a:rPr lang="nl-NL" dirty="0" err="1" smtClean="0"/>
              <a:t>mortelaro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55602" y="1571625"/>
            <a:ext cx="7845448" cy="4208470"/>
          </a:xfrm>
        </p:spPr>
        <p:txBody>
          <a:bodyPr/>
          <a:lstStyle/>
          <a:p>
            <a:pPr>
              <a:defRPr sz="3200"/>
            </a:pPr>
            <a:r>
              <a:rPr lang="nl-NL" dirty="0" smtClean="0"/>
              <a:t>                     Oorzaak </a:t>
            </a:r>
            <a:endParaRPr lang="nl-NL" dirty="0"/>
          </a:p>
          <a:p>
            <a:pPr>
              <a:defRPr sz="3200"/>
            </a:pPr>
            <a:endParaRPr lang="nl-NL" dirty="0" smtClean="0"/>
          </a:p>
          <a:p>
            <a:pPr>
              <a:defRPr sz="3200"/>
            </a:pPr>
            <a:r>
              <a:rPr lang="nl-NL" dirty="0" smtClean="0"/>
              <a:t>Huisvesting, Hygiëne</a:t>
            </a:r>
            <a:r>
              <a:rPr lang="nl-NL" dirty="0"/>
              <a:t>, Ventilatie, </a:t>
            </a:r>
            <a:r>
              <a:rPr lang="nl-NL" dirty="0" smtClean="0"/>
              <a:t>Voeding</a:t>
            </a:r>
          </a:p>
          <a:p>
            <a:pPr>
              <a:defRPr sz="3200"/>
            </a:pPr>
            <a:endParaRPr lang="nl-NL" dirty="0"/>
          </a:p>
          <a:p>
            <a:endParaRPr lang="nl-NL" dirty="0"/>
          </a:p>
        </p:txBody>
      </p:sp>
      <p:pic>
        <p:nvPicPr>
          <p:cNvPr id="4" name="Picture 2" descr="http://www.lely.com/uploads/original/Farming_tips/claw%20diseases/Pic_3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706" y="3829049"/>
            <a:ext cx="2195020" cy="298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schippers.nl/is-bin/intershop.static/WFS/company-NL1-Site/company-NL1/nl_NL/Static_Schippers/Hoef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975" y="4121150"/>
            <a:ext cx="219075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97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55604" y="339159"/>
            <a:ext cx="6140471" cy="841942"/>
          </a:xfrm>
        </p:spPr>
        <p:txBody>
          <a:bodyPr/>
          <a:lstStyle/>
          <a:p>
            <a:r>
              <a:rPr lang="nl-NL" dirty="0" smtClean="0"/>
              <a:t>    Preventie </a:t>
            </a:r>
            <a:r>
              <a:rPr lang="nl-NL" dirty="0" err="1" smtClean="0"/>
              <a:t>mortelaro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41329" y="1411197"/>
            <a:ext cx="7887539" cy="336082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Schone frisse stal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Droge vloer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Regelmatig voetbad met 3,5% - 5% formaline ( 3 lang -1m breed 0,15 diep)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200 -250 koe passages / melkmaal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Frequentie afhankelijk van besmetting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4" name="image2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30019" y="4905648"/>
            <a:ext cx="2520281" cy="1885677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2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1329" y="4931443"/>
            <a:ext cx="2581211" cy="192655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401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   Behandeling </a:t>
            </a:r>
            <a:r>
              <a:rPr lang="nl-NL" dirty="0" err="1"/>
              <a:t>mortelaro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71040" y="1496923"/>
            <a:ext cx="8387209" cy="516105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Wond schoonmaken met doek of </a:t>
            </a:r>
            <a:r>
              <a:rPr lang="nl-NL" sz="2800" dirty="0" smtClean="0"/>
              <a:t>papier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Wond in sprayen met  spray na 30 sec herhalen, of behandelen met hoofpasta en in tapen.(na 4 dagen verwijderen)</a:t>
            </a:r>
          </a:p>
          <a:p>
            <a:endParaRPr lang="nl-NL" dirty="0"/>
          </a:p>
        </p:txBody>
      </p:sp>
      <p:pic>
        <p:nvPicPr>
          <p:cNvPr id="5" name="image2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11918" y="2011360"/>
            <a:ext cx="2500962" cy="1728193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3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10125" y="4811318"/>
            <a:ext cx="2681667" cy="184665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871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          Bevangenheid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 sz="2000"/>
            </a:pPr>
            <a:r>
              <a:rPr lang="nl-NL" dirty="0"/>
              <a:t>Bevangenheid is een </a:t>
            </a:r>
            <a:r>
              <a:rPr lang="nl-NL" u="sng" dirty="0"/>
              <a:t>stofwisselingsziekte, </a:t>
            </a:r>
          </a:p>
          <a:p>
            <a:pPr>
              <a:defRPr sz="2000"/>
            </a:pPr>
            <a:r>
              <a:rPr lang="nl-NL" dirty="0"/>
              <a:t>is te herkennen aan de</a:t>
            </a:r>
          </a:p>
          <a:p>
            <a:pPr>
              <a:defRPr sz="2000"/>
            </a:pPr>
            <a:r>
              <a:rPr lang="nl-NL" dirty="0"/>
              <a:t>geknikte klauw,</a:t>
            </a:r>
          </a:p>
          <a:p>
            <a:pPr>
              <a:defRPr sz="2000"/>
            </a:pPr>
            <a:r>
              <a:rPr lang="nl-NL" dirty="0"/>
              <a:t>afzakkende groeiringen,</a:t>
            </a:r>
          </a:p>
          <a:p>
            <a:pPr>
              <a:defRPr sz="2000"/>
            </a:pPr>
            <a:r>
              <a:rPr lang="nl-NL" dirty="0"/>
              <a:t>Rode en gele verkleuringen van de zool.</a:t>
            </a:r>
          </a:p>
          <a:p>
            <a:endParaRPr lang="nl-NL" dirty="0"/>
          </a:p>
        </p:txBody>
      </p:sp>
      <p:pic>
        <p:nvPicPr>
          <p:cNvPr id="4" name="image4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527" y="4565446"/>
            <a:ext cx="2448274" cy="1602736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4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79911" y="3906678"/>
            <a:ext cx="2232249" cy="2494866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4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804248" y="4725144"/>
            <a:ext cx="2238376" cy="16764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6932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               Oorzaken </a:t>
            </a:r>
            <a:r>
              <a:rPr lang="nl-NL" dirty="0"/>
              <a:t>?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736702" y="3127278"/>
            <a:ext cx="7973266" cy="373072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err="1"/>
              <a:t>Pensverzuring</a:t>
            </a:r>
            <a:endParaRPr lang="nl-NL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Met nageboorte blijven staan (baarmoederontsteking)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(slepende)melkziekte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Rantsoen schommeling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225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                 </a:t>
            </a:r>
            <a:r>
              <a:rPr lang="nl-NL" dirty="0" err="1" smtClean="0"/>
              <a:t>Tyloom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Picture 2" descr="http://www.lely.com/uploads/original/images/Farming_tips/Claw_diseases/Claw-diseases-picture-9122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2559963"/>
            <a:ext cx="4187825" cy="312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previvet.be/images/voet9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801" y="2814300"/>
            <a:ext cx="190500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65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4000" dirty="0" smtClean="0"/>
              <a:t>    Waarom </a:t>
            </a:r>
            <a:r>
              <a:rPr lang="nl-NL" sz="4000" dirty="0" err="1"/>
              <a:t>klauwverzorgen</a:t>
            </a:r>
            <a:endParaRPr lang="nl-NL" sz="40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55602" y="2801848"/>
            <a:ext cx="7973266" cy="373072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Om klauw en been problemen te voorkomen en te genezen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Levensduur van een koe te verlengen</a:t>
            </a:r>
          </a:p>
        </p:txBody>
      </p:sp>
    </p:spTree>
    <p:extLst>
      <p:ext uri="{BB962C8B-B14F-4D97-AF65-F5344CB8AC3E}">
        <p14:creationId xmlns:p14="http://schemas.microsoft.com/office/powerpoint/2010/main" val="12033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              oorzaak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70734" y="3147826"/>
            <a:ext cx="7973266" cy="373072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Verwaarloosde Tussenklauwontsteking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stinkpoot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1524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          behandeling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41327" y="3127278"/>
            <a:ext cx="7973266" cy="373072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Klauw vakkundig bekappen- </a:t>
            </a:r>
            <a:r>
              <a:rPr lang="nl-NL" dirty="0" err="1"/>
              <a:t>tyloom</a:t>
            </a:r>
            <a:r>
              <a:rPr lang="nl-NL" dirty="0"/>
              <a:t> vrij maken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Eventueel laten verwijderen door </a:t>
            </a:r>
            <a:r>
              <a:rPr lang="nl-NL" u="sng" dirty="0"/>
              <a:t>dieren arts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5952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          Preventie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74677" y="3127278"/>
            <a:ext cx="7973266" cy="373072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Bestrijd stinkpoot infecties en Tussenklauwontsteking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Koeien  tijdig behandelen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44564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         5 </a:t>
            </a:r>
            <a:r>
              <a:rPr lang="nl-NL" dirty="0"/>
              <a:t>stappen plan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Picture 3" descr="C:\Users\Tjitze\Pictures\Bouw_ondervoet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922463"/>
            <a:ext cx="6172200" cy="47069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093279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          Preventieve </a:t>
            </a:r>
            <a:r>
              <a:rPr lang="nl-NL" dirty="0"/>
              <a:t>fase</a:t>
            </a:r>
            <a:br>
              <a:rPr lang="nl-NL" dirty="0"/>
            </a:b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Stap 1, breng de </a:t>
            </a:r>
            <a:r>
              <a:rPr lang="nl-NL" dirty="0" err="1"/>
              <a:t>binnenklauw</a:t>
            </a:r>
            <a:r>
              <a:rPr lang="nl-NL" dirty="0"/>
              <a:t> op lengte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3021" y="3607048"/>
            <a:ext cx="3810000" cy="294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5625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Stap 2  </a:t>
            </a:r>
            <a:r>
              <a:rPr lang="nl-NL" sz="3600" dirty="0"/>
              <a:t>maak buitenklauw op lengte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66800" y="1981200"/>
            <a:ext cx="7391400" cy="3913188"/>
          </a:xfrm>
        </p:spPr>
      </p:pic>
    </p:spTree>
    <p:extLst>
      <p:ext uri="{BB962C8B-B14F-4D97-AF65-F5344CB8AC3E}">
        <p14:creationId xmlns:p14="http://schemas.microsoft.com/office/powerpoint/2010/main" val="17634629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3200" dirty="0" smtClean="0"/>
              <a:t>      </a:t>
            </a:r>
            <a:r>
              <a:rPr lang="nl-NL" sz="3200" dirty="0" err="1" smtClean="0"/>
              <a:t>binnenklauw</a:t>
            </a:r>
            <a:r>
              <a:rPr lang="nl-NL" sz="3200" dirty="0" smtClean="0"/>
              <a:t> </a:t>
            </a:r>
            <a:r>
              <a:rPr lang="nl-NL" sz="3200" dirty="0"/>
              <a:t>vlak snijden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2209800"/>
            <a:ext cx="4648200" cy="4114800"/>
          </a:xfr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6999" y="3413132"/>
            <a:ext cx="3571869" cy="2101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61950" y="2390444"/>
            <a:ext cx="3829050" cy="3389651"/>
          </a:xfrm>
        </p:spPr>
      </p:pic>
    </p:spTree>
    <p:extLst>
      <p:ext uri="{BB962C8B-B14F-4D97-AF65-F5344CB8AC3E}">
        <p14:creationId xmlns:p14="http://schemas.microsoft.com/office/powerpoint/2010/main" val="380028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3200" dirty="0" smtClean="0"/>
              <a:t>Maak de buitenklauw even hoog als de </a:t>
            </a:r>
            <a:r>
              <a:rPr lang="nl-NL" sz="3200" dirty="0" err="1" smtClean="0"/>
              <a:t>binnenklauw</a:t>
            </a:r>
            <a:endParaRPr lang="nl-NL" sz="32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 rot="-10800000">
            <a:off x="685800" y="2458068"/>
            <a:ext cx="3324225" cy="3263281"/>
          </a:xfr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667000"/>
            <a:ext cx="371475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 rot="-10800000">
            <a:off x="685800" y="2635865"/>
            <a:ext cx="3324228" cy="3263284"/>
          </a:xfrm>
        </p:spPr>
      </p:pic>
    </p:spTree>
    <p:extLst>
      <p:ext uri="{BB962C8B-B14F-4D97-AF65-F5344CB8AC3E}">
        <p14:creationId xmlns:p14="http://schemas.microsoft.com/office/powerpoint/2010/main" val="34402941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6250" y="2542815"/>
            <a:ext cx="3657600" cy="3105509"/>
          </a:xfrm>
          <a:noFill/>
          <a:ln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7612" y="2714624"/>
            <a:ext cx="360184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6250" y="2381068"/>
            <a:ext cx="3848100" cy="3267255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36913019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Stap 3 </a:t>
            </a:r>
            <a:r>
              <a:rPr lang="nl-NL" sz="3200" dirty="0"/>
              <a:t>zoolmodel aan brengen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71600" y="1981200"/>
            <a:ext cx="4953000" cy="4267200"/>
          </a:xfrm>
        </p:spPr>
      </p:pic>
    </p:spTree>
    <p:extLst>
      <p:ext uri="{BB962C8B-B14F-4D97-AF65-F5344CB8AC3E}">
        <p14:creationId xmlns:p14="http://schemas.microsoft.com/office/powerpoint/2010/main" val="1656049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3200" dirty="0" smtClean="0"/>
              <a:t>       Bedrijfseconomische schade</a:t>
            </a:r>
            <a:endParaRPr lang="nl-NL" sz="32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41352" y="3127278"/>
            <a:ext cx="7973266" cy="3730722"/>
          </a:xfrm>
        </p:spPr>
        <p:txBody>
          <a:bodyPr/>
          <a:lstStyle/>
          <a:p>
            <a:r>
              <a:rPr lang="nl-NL" sz="2800" dirty="0" smtClean="0"/>
              <a:t>Directe kosten –   kosten behandeling</a:t>
            </a:r>
          </a:p>
          <a:p>
            <a:r>
              <a:rPr lang="nl-NL" sz="2800" dirty="0"/>
              <a:t> </a:t>
            </a:r>
            <a:r>
              <a:rPr lang="nl-NL" sz="2800" dirty="0" smtClean="0"/>
              <a:t>                             niet leveren van melk.</a:t>
            </a:r>
          </a:p>
          <a:p>
            <a:endParaRPr lang="nl-NL" sz="2800" dirty="0" smtClean="0"/>
          </a:p>
          <a:p>
            <a:r>
              <a:rPr lang="nl-NL" sz="2800" dirty="0" smtClean="0"/>
              <a:t>Indirecte kosten – lagere melkproductie</a:t>
            </a:r>
          </a:p>
          <a:p>
            <a:r>
              <a:rPr lang="nl-NL" sz="2800" dirty="0"/>
              <a:t> </a:t>
            </a:r>
            <a:r>
              <a:rPr lang="nl-NL" sz="2800" dirty="0" smtClean="0"/>
              <a:t>                             verminderde vruchtbaarheid</a:t>
            </a:r>
            <a:endParaRPr lang="nl-NL" sz="2800" dirty="0"/>
          </a:p>
          <a:p>
            <a:r>
              <a:rPr lang="nl-NL" sz="2800" dirty="0" smtClean="0"/>
              <a:t>                              vervroegde afvoer</a:t>
            </a:r>
            <a:endParaRPr lang="nl-NL" sz="28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5374" y="1587260"/>
            <a:ext cx="2238375" cy="1220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44174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       Curatieve </a:t>
            </a:r>
            <a:r>
              <a:rPr lang="nl-NL" dirty="0"/>
              <a:t>fase 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                     </a:t>
            </a:r>
            <a:r>
              <a:rPr lang="nl-NL" dirty="0"/>
              <a:t>stap 4</a:t>
            </a:r>
            <a:r>
              <a:rPr lang="nl-NL" dirty="0" smtClean="0"/>
              <a:t>,</a:t>
            </a:r>
          </a:p>
          <a:p>
            <a:endParaRPr lang="nl-NL" dirty="0"/>
          </a:p>
          <a:p>
            <a:r>
              <a:rPr lang="nl-NL" dirty="0" smtClean="0"/>
              <a:t>              Probleem </a:t>
            </a:r>
            <a:r>
              <a:rPr lang="nl-NL" dirty="0"/>
              <a:t>oplossen</a:t>
            </a:r>
            <a:r>
              <a:rPr lang="nl-NL" dirty="0" smtClean="0"/>
              <a:t>. </a:t>
            </a:r>
            <a:endParaRPr lang="nl-NL" dirty="0"/>
          </a:p>
          <a:p>
            <a:endParaRPr lang="nl-NL" dirty="0"/>
          </a:p>
          <a:p>
            <a:r>
              <a:rPr lang="nl-NL" dirty="0" smtClean="0"/>
              <a:t>                    Stap </a:t>
            </a:r>
            <a:r>
              <a:rPr lang="nl-NL" dirty="0"/>
              <a:t>5</a:t>
            </a:r>
            <a:r>
              <a:rPr lang="nl-NL" dirty="0" smtClean="0"/>
              <a:t>,</a:t>
            </a:r>
          </a:p>
          <a:p>
            <a:endParaRPr lang="nl-NL" dirty="0"/>
          </a:p>
          <a:p>
            <a:r>
              <a:rPr lang="nl-NL" dirty="0" smtClean="0"/>
              <a:t>          Los </a:t>
            </a:r>
            <a:r>
              <a:rPr lang="nl-NL" dirty="0"/>
              <a:t>hoorn verwijderen.</a:t>
            </a:r>
          </a:p>
        </p:txBody>
      </p:sp>
    </p:spTree>
    <p:extLst>
      <p:ext uri="{BB962C8B-B14F-4D97-AF65-F5344CB8AC3E}">
        <p14:creationId xmlns:p14="http://schemas.microsoft.com/office/powerpoint/2010/main" val="33869703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410199" y="3476625"/>
            <a:ext cx="6690543" cy="2303470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4" name="image5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586" y="865135"/>
            <a:ext cx="3657601" cy="2819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5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586" y="4013199"/>
            <a:ext cx="3643926" cy="26193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5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375848" y="4013199"/>
            <a:ext cx="3929952" cy="2530476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Rechthoek 6"/>
          <p:cNvSpPr/>
          <p:nvPr/>
        </p:nvSpPr>
        <p:spPr>
          <a:xfrm>
            <a:off x="4375848" y="1291985"/>
            <a:ext cx="39243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•</a:t>
            </a:r>
            <a:r>
              <a:rPr lang="nl-NL" dirty="0" err="1"/>
              <a:t>Koecomfort</a:t>
            </a:r>
            <a:r>
              <a:rPr lang="nl-NL" dirty="0"/>
              <a:t>/ mechanische-</a:t>
            </a:r>
          </a:p>
          <a:p>
            <a:r>
              <a:rPr lang="nl-NL" dirty="0"/>
              <a:t>Beschadigingen.</a:t>
            </a:r>
          </a:p>
          <a:p>
            <a:r>
              <a:rPr lang="nl-NL" dirty="0"/>
              <a:t>•</a:t>
            </a:r>
            <a:r>
              <a:rPr lang="nl-NL" dirty="0" smtClean="0"/>
              <a:t>Ligbed</a:t>
            </a:r>
            <a:endParaRPr lang="nl-NL" dirty="0"/>
          </a:p>
          <a:p>
            <a:r>
              <a:rPr lang="nl-NL" dirty="0"/>
              <a:t>•Ventilatie</a:t>
            </a:r>
          </a:p>
          <a:p>
            <a:r>
              <a:rPr lang="nl-NL" dirty="0"/>
              <a:t>•schone vloeren/ uitloop melkstal/ paden-losse    roosters.</a:t>
            </a:r>
          </a:p>
          <a:p>
            <a:r>
              <a:rPr lang="nl-NL" dirty="0"/>
              <a:t>•Hygiëne- schoon drinkwater</a:t>
            </a:r>
          </a:p>
          <a:p>
            <a:r>
              <a:rPr lang="nl-NL" dirty="0"/>
              <a:t>•(over)bezetting</a:t>
            </a:r>
          </a:p>
        </p:txBody>
      </p:sp>
    </p:spTree>
    <p:extLst>
      <p:ext uri="{BB962C8B-B14F-4D97-AF65-F5344CB8AC3E}">
        <p14:creationId xmlns:p14="http://schemas.microsoft.com/office/powerpoint/2010/main" val="1787446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               Vragen </a:t>
            </a:r>
            <a:r>
              <a:rPr lang="nl-NL" dirty="0"/>
              <a:t>?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image61.jpg" descr="C:\Users\hans\AppData\Local\Microsoft\Windows\Temporary Internet Files\Content.IE5\KL8DUF75\1-1192354093[1]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9000" y="2289435"/>
            <a:ext cx="7162800" cy="427254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15214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4400" dirty="0" smtClean="0"/>
              <a:t>         Klauwziekten  </a:t>
            </a:r>
            <a:endParaRPr lang="nl-NL" sz="44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974827" y="2649448"/>
            <a:ext cx="7973266" cy="373072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Stinkpoot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err="1" smtClean="0"/>
              <a:t>Tussenklauwonsteking</a:t>
            </a:r>
            <a:endParaRPr lang="nl-NL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Zoolzweer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err="1" smtClean="0"/>
              <a:t>Mortelaro</a:t>
            </a:r>
            <a:endParaRPr lang="nl-NL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bevangenheid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3157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Kenmerken stinkpoot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70734" y="3039973"/>
            <a:ext cx="7973266" cy="373072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Eczeem </a:t>
            </a:r>
            <a:r>
              <a:rPr lang="nl-NL" dirty="0"/>
              <a:t>in de tussen klauwhuid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Kloven in bal gebied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Overmatige hoorn groei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2130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Picture 8" descr="http://www.dierengezondheidszorg.be/ondersteuning/praktijk_advies_publikaties_runderen/klauwv_pics/fig1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4488" y="2709178"/>
            <a:ext cx="1997075" cy="2971800"/>
          </a:xfrm>
          <a:prstGeom prst="rect">
            <a:avLst/>
          </a:prstGeom>
          <a:noFill/>
        </p:spPr>
      </p:pic>
      <p:pic>
        <p:nvPicPr>
          <p:cNvPr id="5" name="Picture 12" descr="http://www.dierengezondheidszorg.be/ondersteuning/praktijk_advies_publikaties_runderen/klauwv_pics/fig1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552" y="2844800"/>
            <a:ext cx="2743200" cy="29207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569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          Behandeling</a:t>
            </a: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55604" y="2649448"/>
            <a:ext cx="7973266" cy="373072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Tijdig en vakkundig klauw bekappen.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Regelmatig voetbaden.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Verbeter de hygiëne en ventilatie in de stal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Eventueel weidegang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955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          zoolzweer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55604" y="2754223"/>
            <a:ext cx="7973266" cy="373072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Koe loopt kreupel – matig tot ernstig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Bij bekappen een zichtbaar defect in het hoorn tot op het leven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Leven kan uitstulpen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Bij ernstig geval kan balgebied pijnlijk en gezwollen zijn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9141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Picture 2" descr="http://www.previvet.be/images/voet5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331" y="2628900"/>
            <a:ext cx="190500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agraservice-meulenkamp.nl/export/sites/meulenkamp/.content/images/voor_na_klauw.png_1554205379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957512"/>
            <a:ext cx="428625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67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B Vakwerk">
  <a:themeElements>
    <a:clrScheme name="ABVAKWERK">
      <a:dk1>
        <a:srgbClr val="002B56"/>
      </a:dk1>
      <a:lt1>
        <a:sysClr val="window" lastClr="FFFFFF"/>
      </a:lt1>
      <a:dk2>
        <a:srgbClr val="000000"/>
      </a:dk2>
      <a:lt2>
        <a:srgbClr val="3F6592"/>
      </a:lt2>
      <a:accent1>
        <a:srgbClr val="96C23C"/>
      </a:accent1>
      <a:accent2>
        <a:srgbClr val="00A74D"/>
      </a:accent2>
      <a:accent3>
        <a:srgbClr val="F2933F"/>
      </a:accent3>
      <a:accent4>
        <a:srgbClr val="FCC551"/>
      </a:accent4>
      <a:accent5>
        <a:srgbClr val="002B65"/>
      </a:accent5>
      <a:accent6>
        <a:srgbClr val="264A76"/>
      </a:accent6>
      <a:hlink>
        <a:srgbClr val="96C23C"/>
      </a:hlink>
      <a:folHlink>
        <a:srgbClr val="00A7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asis Powerpoint sjabloon.pptx" id="{A7F6FE7F-912E-4397-BFAF-7F6D8BD8241A}" vid="{E6AECBE5-1D04-42FA-81AC-9C724FE03A20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 Powerpoint sjabloon</Template>
  <TotalTime>126</TotalTime>
  <Words>442</Words>
  <Application>Microsoft Office PowerPoint</Application>
  <PresentationFormat>Diavoorstelling (4:3)</PresentationFormat>
  <Paragraphs>106</Paragraphs>
  <Slides>32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32</vt:i4>
      </vt:variant>
    </vt:vector>
  </HeadingPairs>
  <TitlesOfParts>
    <vt:vector size="36" baseType="lpstr">
      <vt:lpstr>Arial</vt:lpstr>
      <vt:lpstr>Calibri</vt:lpstr>
      <vt:lpstr>DINPro-Medium</vt:lpstr>
      <vt:lpstr>AB Vakwerk</vt:lpstr>
      <vt:lpstr>        Klauwverzorging</vt:lpstr>
      <vt:lpstr>    Waarom klauwverzorgen</vt:lpstr>
      <vt:lpstr>       Bedrijfseconomische schade</vt:lpstr>
      <vt:lpstr>         Klauwziekten  </vt:lpstr>
      <vt:lpstr>Kenmerken stinkpoot</vt:lpstr>
      <vt:lpstr>PowerPoint-presentatie</vt:lpstr>
      <vt:lpstr>          Behandeling  </vt:lpstr>
      <vt:lpstr>          zoolzweer</vt:lpstr>
      <vt:lpstr>PowerPoint-presentatie</vt:lpstr>
      <vt:lpstr>            behandeling</vt:lpstr>
      <vt:lpstr>   Tussenklauw ontsteking </vt:lpstr>
      <vt:lpstr>              Kenmerken</vt:lpstr>
      <vt:lpstr>    bedrijfsmaatregelen</vt:lpstr>
      <vt:lpstr>           mortelaro</vt:lpstr>
      <vt:lpstr>    Preventie mortelaro</vt:lpstr>
      <vt:lpstr>   Behandeling mortelaro </vt:lpstr>
      <vt:lpstr>          Bevangenheid </vt:lpstr>
      <vt:lpstr>               Oorzaken ?</vt:lpstr>
      <vt:lpstr>                 Tyloom</vt:lpstr>
      <vt:lpstr>              oorzaak</vt:lpstr>
      <vt:lpstr>          behandeling</vt:lpstr>
      <vt:lpstr>          Preventie</vt:lpstr>
      <vt:lpstr>         5 stappen plan</vt:lpstr>
      <vt:lpstr>          Preventieve fase </vt:lpstr>
      <vt:lpstr>Stap 2  maak buitenklauw op lengte</vt:lpstr>
      <vt:lpstr>      binnenklauw vlak snijden</vt:lpstr>
      <vt:lpstr>Maak de buitenklauw even hoog als de binnenklauw</vt:lpstr>
      <vt:lpstr>PowerPoint-presentatie</vt:lpstr>
      <vt:lpstr>Stap 3 zoolmodel aan brengen</vt:lpstr>
      <vt:lpstr>       Curatieve fase </vt:lpstr>
      <vt:lpstr>PowerPoint-presentatie</vt:lpstr>
      <vt:lpstr>               Vragen 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Baukje Terpstra</dc:creator>
  <cp:lastModifiedBy>Nijholt, Pier</cp:lastModifiedBy>
  <cp:revision>75</cp:revision>
  <dcterms:created xsi:type="dcterms:W3CDTF">2016-11-07T07:39:50Z</dcterms:created>
  <dcterms:modified xsi:type="dcterms:W3CDTF">2017-07-17T12:03:30Z</dcterms:modified>
</cp:coreProperties>
</file>